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64" r:id="rId14"/>
    <p:sldId id="259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48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29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190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61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49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087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430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982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96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24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51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8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5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7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77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3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CACED8-D59A-4431-B862-8EB9F1625A9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8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stutors.ru/vernost-izmena.html" TargetMode="External"/><Relationship Id="rId2" Type="http://schemas.openxmlformats.org/officeDocument/2006/relationships/hyperlink" Target="http://fipi.ru/ege-i-gve-11/itogovoe-sochinen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Итоговое сочинение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2017-2018 учебный год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33492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«Смелость и трусость»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37359"/>
            <a:ext cx="9601196" cy="4138509"/>
          </a:xfrm>
        </p:spPr>
        <p:txBody>
          <a:bodyPr>
            <a:normAutofit/>
          </a:bodyPr>
          <a:lstStyle/>
          <a:p>
            <a:r>
              <a:rPr lang="ru-RU" sz="2800" dirty="0"/>
              <a:t>В основе данного направления лежит сопоставление противоположных проявлений человеческого «я»: готовности к решительным поступкам и стремления спрятаться от опасности, уклониться от разрешения сложных, порой экстремальных жизненных ситуаций.</a:t>
            </a:r>
            <a:br>
              <a:rPr lang="ru-RU" sz="2800" dirty="0"/>
            </a:br>
            <a:r>
              <a:rPr lang="ru-RU" sz="2800" dirty="0"/>
              <a:t>На страницах многих литературных произведений представлены как герои, способные к смелым действиям, так и персонажи, демонстрирующие слабость духа и отсутствие воли.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4197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2800" b="1" dirty="0" smtClean="0"/>
              <a:t>. А.С. Пушкин «Капитанская дочка»</a:t>
            </a:r>
          </a:p>
          <a:p>
            <a:r>
              <a:rPr lang="ru-RU" sz="2800" b="1" dirty="0" smtClean="0"/>
              <a:t>2. В. Быков «Сотников»</a:t>
            </a:r>
          </a:p>
          <a:p>
            <a:r>
              <a:rPr lang="ru-RU" sz="2800" b="1" dirty="0" smtClean="0"/>
              <a:t>3. М. Шолохов «Судьба человека»</a:t>
            </a:r>
          </a:p>
          <a:p>
            <a:r>
              <a:rPr lang="ru-RU" sz="2800" b="1" dirty="0" smtClean="0"/>
              <a:t>4. М. Горький «Старуха </a:t>
            </a:r>
            <a:r>
              <a:rPr lang="ru-RU" sz="2800" b="1" dirty="0" err="1" smtClean="0"/>
              <a:t>Изергиль</a:t>
            </a:r>
            <a:r>
              <a:rPr lang="ru-RU" sz="2800" b="1" dirty="0" smtClean="0"/>
              <a:t>»</a:t>
            </a:r>
          </a:p>
          <a:p>
            <a:r>
              <a:rPr lang="ru-RU" sz="2800" b="1" dirty="0" smtClean="0"/>
              <a:t>5. А. И Гончаров «Обломов»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7637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3369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«Человек и общество»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651" y="1596044"/>
            <a:ext cx="9948946" cy="4279824"/>
          </a:xfrm>
        </p:spPr>
        <p:txBody>
          <a:bodyPr>
            <a:normAutofit/>
          </a:bodyPr>
          <a:lstStyle/>
          <a:p>
            <a:r>
              <a:rPr lang="ru-RU" dirty="0"/>
              <a:t>Для тем данного направления актуален взгляд на человека как представителя социума. Общество во многом формирует личность, но и личность способна оказывать влияние на социум. Темы позволят рассмотреть проблему личности и общества с разных сторон: с точки зрения их гармоничного взаимодействия, сложного противостояния или непримиримого конфликта. Не менее важно задуматься об условиях, при которых человек должен подчиниться общественным законам, а общество – учитывать интересы каждого человека. 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61916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1.А.И. Солженицын «Матренин двор», «Один день </a:t>
            </a:r>
            <a:r>
              <a:rPr lang="ru-RU" sz="2800" b="1" dirty="0"/>
              <a:t>И</a:t>
            </a:r>
            <a:r>
              <a:rPr lang="ru-RU" sz="2800" b="1" dirty="0" smtClean="0"/>
              <a:t>вана Денисовича»</a:t>
            </a:r>
          </a:p>
          <a:p>
            <a:r>
              <a:rPr lang="ru-RU" sz="2800" b="1" dirty="0" smtClean="0"/>
              <a:t>2. А.С. Пушкин «Евгений Онегин»</a:t>
            </a:r>
          </a:p>
          <a:p>
            <a:r>
              <a:rPr lang="ru-RU" sz="2800" b="1" dirty="0" smtClean="0"/>
              <a:t>3. М.Ю. Лермонтов «Герой нашего времени»</a:t>
            </a:r>
          </a:p>
          <a:p>
            <a:r>
              <a:rPr lang="ru-RU" sz="2800" b="1" dirty="0" smtClean="0"/>
              <a:t>4. Ф. Достоевский «Преступление и наказание»</a:t>
            </a:r>
          </a:p>
          <a:p>
            <a:r>
              <a:rPr lang="ru-RU" sz="2800" b="1" dirty="0" smtClean="0"/>
              <a:t>5. Д. С. Лихачёв «Письма о добром и прекрасном»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217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Критерии оценивания сочинения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соответствие </a:t>
            </a:r>
            <a:r>
              <a:rPr lang="ru-RU" sz="3200" b="1" dirty="0"/>
              <a:t>теме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аргументация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привлечение литературного материала; </a:t>
            </a:r>
            <a:endParaRPr lang="ru-RU" sz="3200" b="1" dirty="0" smtClean="0"/>
          </a:p>
          <a:p>
            <a:r>
              <a:rPr lang="ru-RU" sz="3200" b="1" dirty="0" smtClean="0"/>
              <a:t>композиция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качество </a:t>
            </a:r>
            <a:r>
              <a:rPr lang="ru-RU" sz="3200" b="1" dirty="0"/>
              <a:t>речи; грамотность. </a:t>
            </a:r>
          </a:p>
        </p:txBody>
      </p:sp>
    </p:spTree>
    <p:extLst>
      <p:ext uri="{BB962C8B-B14F-4D97-AF65-F5344CB8AC3E}">
        <p14:creationId xmlns:p14="http://schemas.microsoft.com/office/powerpoint/2010/main" xmlns="" val="241486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fipi.ru/ege-i-gve-11/itogovoe-sochinenie</a:t>
            </a:r>
            <a:endParaRPr lang="ru-RU" dirty="0" smtClean="0"/>
          </a:p>
          <a:p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http://rustutors.ru/vernost-izmena.html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9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направления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тем итогового сочинения на 2017/18 учебный год: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«Верность и измена»,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«Равнодушие и отзывчивость»,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«Цели и средства»,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«Смелость и трусость»,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«Человек и общество».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0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1421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«Верность и измена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01" y="1709033"/>
            <a:ext cx="11028219" cy="3318936"/>
          </a:xfrm>
        </p:spPr>
        <p:txBody>
          <a:bodyPr>
            <a:noAutofit/>
          </a:bodyPr>
          <a:lstStyle/>
          <a:p>
            <a:r>
              <a:rPr lang="ru-RU" sz="3200" dirty="0"/>
              <a:t>В 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</a:t>
            </a:r>
            <a:br>
              <a:rPr lang="ru-RU" sz="3200" dirty="0"/>
            </a:br>
            <a:r>
              <a:rPr lang="ru-RU" sz="3200" dirty="0"/>
              <a:t>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76664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2800" dirty="0" smtClean="0"/>
              <a:t>А.С. Пушкин «Капитанская дочка»</a:t>
            </a:r>
          </a:p>
          <a:p>
            <a:r>
              <a:rPr lang="ru-RU" sz="2800" dirty="0" smtClean="0"/>
              <a:t>2. Н.В. Гоголь «Тарас Бульба»</a:t>
            </a:r>
          </a:p>
          <a:p>
            <a:r>
              <a:rPr lang="ru-RU" sz="2800" dirty="0" smtClean="0"/>
              <a:t>3. М.Ю. Лермонтов «Герой нашего времени»</a:t>
            </a:r>
          </a:p>
          <a:p>
            <a:r>
              <a:rPr lang="ru-RU" sz="2800" dirty="0" smtClean="0"/>
              <a:t>4. И. </a:t>
            </a:r>
            <a:r>
              <a:rPr lang="ru-RU" sz="2800" dirty="0"/>
              <a:t>Б</a:t>
            </a:r>
            <a:r>
              <a:rPr lang="ru-RU" sz="2800" dirty="0" smtClean="0"/>
              <a:t>унин «Темные аллеи»</a:t>
            </a:r>
          </a:p>
          <a:p>
            <a:r>
              <a:rPr lang="ru-RU" sz="2800" dirty="0" smtClean="0"/>
              <a:t>5. Г. </a:t>
            </a:r>
            <a:r>
              <a:rPr lang="ru-RU" sz="2800" dirty="0" err="1" smtClean="0"/>
              <a:t>Троепольский</a:t>
            </a:r>
            <a:r>
              <a:rPr lang="ru-RU" sz="2800" dirty="0" smtClean="0"/>
              <a:t> «Белый Бим Черное ухо»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6873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3245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Расшифровка понятия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46167"/>
            <a:ext cx="9601196" cy="5004261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1</a:t>
            </a:r>
            <a:r>
              <a:rPr lang="ru-RU" sz="5100" dirty="0" smtClean="0"/>
              <a:t>. Верность/ измена в широком смысле. </a:t>
            </a:r>
          </a:p>
          <a:p>
            <a:r>
              <a:rPr lang="ru-RU" sz="5100" dirty="0" smtClean="0"/>
              <a:t>2. Верность/ измена в любовной сфере. </a:t>
            </a:r>
          </a:p>
          <a:p>
            <a:r>
              <a:rPr lang="ru-RU" sz="5100" dirty="0" smtClean="0"/>
              <a:t>3. Верность (измена) Родине, государственному долгу </a:t>
            </a:r>
          </a:p>
          <a:p>
            <a:r>
              <a:rPr lang="ru-RU" sz="5100" dirty="0" smtClean="0"/>
              <a:t>4. Верность /измена по отношении к другу, товарищу, человеку, который доверился. </a:t>
            </a:r>
          </a:p>
          <a:p>
            <a:r>
              <a:rPr lang="ru-RU" sz="5100" dirty="0" smtClean="0"/>
              <a:t>5. Верность/измена по отношению к самому себе, своим моральным принципам, своему призванию, целям, слову, религиозным убеждениям. </a:t>
            </a:r>
          </a:p>
          <a:p>
            <a:r>
              <a:rPr lang="ru-RU" sz="5100" dirty="0" smtClean="0"/>
              <a:t>6. Верность животных своим хозяевам.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endParaRPr lang="ru-RU" sz="5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0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50117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«Равнодушие и отзывчивость»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270" y="1542779"/>
            <a:ext cx="10026534" cy="3318936"/>
          </a:xfrm>
        </p:spPr>
        <p:txBody>
          <a:bodyPr>
            <a:noAutofit/>
          </a:bodyPr>
          <a:lstStyle/>
          <a:p>
            <a:r>
              <a:rPr lang="ru-RU" sz="2800" dirty="0"/>
              <a:t>Темы 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</a:t>
            </a:r>
            <a:br>
              <a:rPr lang="ru-RU" sz="2800" dirty="0"/>
            </a:br>
            <a:r>
              <a:rPr lang="ru-RU" sz="2800" dirty="0"/>
              <a:t>В литературе мы встречаем, с одной стороны, героев с горячим сердцем, готовых откликаться на чужие радости и беды, а с другой – персонажей, воплощающих противоположный, эгоистический, тип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50824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2800" b="1" dirty="0" smtClean="0"/>
              <a:t>. Б. </a:t>
            </a:r>
            <a:r>
              <a:rPr lang="ru-RU" sz="2800" b="1" dirty="0"/>
              <a:t>Е</a:t>
            </a:r>
            <a:r>
              <a:rPr lang="ru-RU" sz="2800" b="1" dirty="0" smtClean="0"/>
              <a:t>кимов  «Ночь исцеления»</a:t>
            </a:r>
          </a:p>
          <a:p>
            <a:r>
              <a:rPr lang="ru-RU" sz="2800" b="1" dirty="0" smtClean="0"/>
              <a:t>2. Ю. </a:t>
            </a:r>
            <a:r>
              <a:rPr lang="ru-RU" sz="2800" b="1" dirty="0"/>
              <a:t>Я</a:t>
            </a:r>
            <a:r>
              <a:rPr lang="ru-RU" sz="2800" b="1" dirty="0" smtClean="0"/>
              <a:t>ковлев  «Мальчик с коньками»</a:t>
            </a:r>
          </a:p>
          <a:p>
            <a:r>
              <a:rPr lang="ru-RU" sz="2800" b="1" dirty="0" smtClean="0"/>
              <a:t>3. В. Короленко «Дети подземелья»</a:t>
            </a:r>
          </a:p>
          <a:p>
            <a:r>
              <a:rPr lang="ru-RU" sz="2800" b="1" dirty="0" smtClean="0"/>
              <a:t>4. А. П. Чехов «Вишневый сад»</a:t>
            </a:r>
          </a:p>
          <a:p>
            <a:r>
              <a:rPr lang="ru-RU" sz="2800" b="1" dirty="0" smtClean="0"/>
              <a:t>5. </a:t>
            </a:r>
            <a:r>
              <a:rPr lang="ru-RU" sz="2800" b="1" dirty="0"/>
              <a:t>Н</a:t>
            </a:r>
            <a:r>
              <a:rPr lang="ru-RU" sz="2800" b="1" dirty="0" smtClean="0"/>
              <a:t>.В Гоголь «Мертвые души»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3780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99" y="383615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«Цели и средства»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7482"/>
            <a:ext cx="9601196" cy="441406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Понятия данного направления взаимосвязаны и позволяют задуматься о жизненных устремлениях человека, важности осмысленного целеполагания, умении правильно соотносить цель и средства ее достижения, а также об этической оценке действий человека.</a:t>
            </a:r>
            <a:br>
              <a:rPr lang="ru-RU" sz="2800" dirty="0"/>
            </a:br>
            <a:r>
              <a:rPr lang="ru-RU" sz="2800" dirty="0"/>
              <a:t>Во многих литературных произведениях представлены персонажи, намеренно или ошибочно избравшие негодные средства для реализации своих планов. И нередко оказывается, что благая цель служит лишь прикрытием истинных (низменных) планов. Таким персонажам противопоставлены герои, для которых средства достижения высокой цели неотделимы от требований морали</a:t>
            </a:r>
          </a:p>
        </p:txBody>
      </p:sp>
    </p:spTree>
    <p:extLst>
      <p:ext uri="{BB962C8B-B14F-4D97-AF65-F5344CB8AC3E}">
        <p14:creationId xmlns:p14="http://schemas.microsoft.com/office/powerpoint/2010/main" xmlns="" val="41302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1. Ф. Достоевский «Преступление и наказание»</a:t>
            </a:r>
          </a:p>
          <a:p>
            <a:r>
              <a:rPr lang="ru-RU" sz="2800" b="1" dirty="0" smtClean="0"/>
              <a:t>2. Л. Толстой «Война и мир»</a:t>
            </a:r>
          </a:p>
          <a:p>
            <a:r>
              <a:rPr lang="ru-RU" sz="2800" b="1" dirty="0" smtClean="0"/>
              <a:t>3. М. </a:t>
            </a:r>
            <a:r>
              <a:rPr lang="ru-RU" sz="2800" b="1" dirty="0"/>
              <a:t>Б</a:t>
            </a:r>
            <a:r>
              <a:rPr lang="ru-RU" sz="2800" b="1" dirty="0" smtClean="0"/>
              <a:t>улгаков «Собачье сердце», «Мастер и Маргарита»</a:t>
            </a:r>
          </a:p>
          <a:p>
            <a:r>
              <a:rPr lang="ru-RU" sz="2800" b="1" dirty="0" smtClean="0"/>
              <a:t>4. В. Каверин «Два капитана»</a:t>
            </a:r>
          </a:p>
          <a:p>
            <a:r>
              <a:rPr lang="ru-RU" sz="2800" b="1" dirty="0" smtClean="0"/>
              <a:t>5. Ю. Герман «Дело, которому ты служишь»</a:t>
            </a:r>
          </a:p>
          <a:p>
            <a:r>
              <a:rPr lang="ru-RU" sz="2800" b="1" dirty="0" smtClean="0"/>
              <a:t>А. Чехов « </a:t>
            </a:r>
            <a:r>
              <a:rPr lang="ru-RU" sz="2800" b="1" dirty="0" err="1" smtClean="0"/>
              <a:t>Ионыч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1587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694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Итоговое сочинение </vt:lpstr>
      <vt:lpstr> направления тем итогового сочинения на 2017/18 учебный год:</vt:lpstr>
      <vt:lpstr>«Верность и измена» </vt:lpstr>
      <vt:lpstr>Примеры произведений по данному направлению</vt:lpstr>
      <vt:lpstr>Расшифровка понятия</vt:lpstr>
      <vt:lpstr>«Равнодушие и отзывчивость»</vt:lpstr>
      <vt:lpstr>Примеры произведений по данному направлению</vt:lpstr>
      <vt:lpstr>«Цели и средства» </vt:lpstr>
      <vt:lpstr>Примеры произведений по данному направлению</vt:lpstr>
      <vt:lpstr>«Смелость и трусость» </vt:lpstr>
      <vt:lpstr>Примеры произведений по данному направлению</vt:lpstr>
      <vt:lpstr>«Человек и общество» </vt:lpstr>
      <vt:lpstr>Примеры произведений по данному направлению</vt:lpstr>
      <vt:lpstr>Критерии оценивания сочинения</vt:lpstr>
      <vt:lpstr>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Пользователь</dc:creator>
  <cp:lastModifiedBy>Надежда</cp:lastModifiedBy>
  <cp:revision>8</cp:revision>
  <dcterms:created xsi:type="dcterms:W3CDTF">2017-09-02T07:59:35Z</dcterms:created>
  <dcterms:modified xsi:type="dcterms:W3CDTF">2017-11-29T16:02:42Z</dcterms:modified>
</cp:coreProperties>
</file>